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279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modSld">
      <pc:chgData name="Lestari Ambarini" userId="dafd500bcfdcfc7b" providerId="LiveId" clId="{56136168-EC4D-4A56-93D4-D66C4F77CFB2}" dt="2025-12-08T00:20:28.757" v="0" actId="20577"/>
      <pc:docMkLst>
        <pc:docMk/>
      </pc:docMkLst>
      <pc:sldChg chg="modSp mod">
        <pc:chgData name="Lestari Ambarini" userId="dafd500bcfdcfc7b" providerId="LiveId" clId="{56136168-EC4D-4A56-93D4-D66C4F77CFB2}" dt="2025-12-08T00:20:28.757" v="0" actId="20577"/>
        <pc:sldMkLst>
          <pc:docMk/>
          <pc:sldMk cId="0" sldId="291"/>
        </pc:sldMkLst>
        <pc:spChg chg="mod">
          <ac:chgData name="Lestari Ambarini" userId="dafd500bcfdcfc7b" providerId="LiveId" clId="{56136168-EC4D-4A56-93D4-D66C4F77CFB2}" dt="2025-12-08T00:20:28.757" v="0" actId="20577"/>
          <ac:spMkLst>
            <pc:docMk/>
            <pc:sldMk cId="0" sldId="29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65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06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CEB54-7ED7-4351-B9AD-F7ED3B809A7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379B3-C8FF-485C-A3A9-183894DA2A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NGGARAN BIAYA VARIABEL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jwb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Kegunaan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dimasukan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pertanggung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g.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disesuaikan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pisahkan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yt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55.000 – 28.000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27.000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Rp.15,- per jam 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xt-xr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3.000 – 1.200       1.800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Y = a + b X ( y = 10.000    + 15 X )           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=Y = (ax12) + b x  ( Y = 120.000 + 15 x)       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371600"/>
          <a:ext cx="7315200" cy="2470697"/>
        </p:xfrm>
        <a:graphic>
          <a:graphicData uri="http://schemas.openxmlformats.org/drawingml/2006/table">
            <a:tbl>
              <a:tblPr/>
              <a:tblGrid>
                <a:gridCol w="2469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6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Keterangan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Tertinggi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terendah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Jumlah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biaya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(y)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55.000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28.000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08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Biaya variable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bxt = 15 x 3.000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bxr = 15 x 1.800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45.000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18.000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Jumlah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biaya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/unit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10.000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10.000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berjaga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 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ditutup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berproduksi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ditutup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a. 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diketahui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 all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rata-rata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rata-rata,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b = y-a / x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langkah-langkah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 maka saat pabrik ditutup sementara dalam satu bulan besarnya biaya bersiap Rp. 15.000, biaya ini adalah total biaya tetap perbulan atau a</a:t>
            </a:r>
          </a:p>
          <a:p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Besarnya biaya variabel satuan adalah : 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Y = </a:t>
            </a:r>
            <a:r>
              <a:rPr lang="fi-FI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 480.000 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i-FI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 40.000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 	    	 12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x = </a:t>
            </a:r>
            <a:r>
              <a:rPr lang="fi-FI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 24.000 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 mesin = </a:t>
            </a:r>
            <a:r>
              <a:rPr lang="fi-FI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2.000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mesin	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n	 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           </a:t>
            </a:r>
            <a:r>
              <a:rPr lang="fi-FI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Y - a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40.000 -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15.000  =  Rp.12,5 per jam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2.000 jam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15.000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12,5 x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(12)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180.000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12,5 x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/>
              <a:t>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Statistikal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48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titik-titik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325" lvl="7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marL="60325" lvl="7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8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8" indent="-31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y = a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8" indent="-3175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8" indent="-3175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8" indent="-31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pPr marL="228600" lvl="8" indent="-3175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8" indent="-31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.        .        .        .        .        .</a:t>
            </a:r>
          </a:p>
          <a:p>
            <a:pPr marL="228600" lvl="8" indent="-31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0,5        1     1,5     2    2,5       3   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	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190500" y="39243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95400" y="5334000"/>
            <a:ext cx="4724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95400" y="4572000"/>
            <a:ext cx="457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295400" y="2819400"/>
            <a:ext cx="38862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(b) = </a:t>
            </a:r>
            <a:r>
              <a:rPr lang="en-US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y-an 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y – a /x           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kemiringan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Ado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statistikal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 x 12 = Rp.150.000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 = </a:t>
            </a:r>
            <a:r>
              <a:rPr lang="en-US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– an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480.000 – Rp.150.000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Rp.13,75/jam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x 		240.000 jam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13,75 x		       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(12)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150.000 +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13,75 x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(b)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y-an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y - a / x          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kemiringan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Ado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 x 12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150.000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</a:p>
          <a:p>
            <a:pPr marL="509905" indent="-50990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 = y– an/x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480.000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150.000 / 240.000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13,75 per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12.500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13,75 x		       Per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(12)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150.000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13,75 x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Kebaikan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teliti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diperhitungkan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subyektif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gaji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pembayaran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514350" indent="-51435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 output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dikaitkan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prod.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mesin-mesin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gedung,mesin,alat-alat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 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PLN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depresiasi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dijual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 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penguasaan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perush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kenyataan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 per unit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pokok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variable/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de-DE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Taksiran Langsung (direct estimate method)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(high and low point method)</a:t>
            </a: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: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id-ID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id-ID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me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gb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total,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Korelasi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Corelation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d-ID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menghub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direncanakan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biayanya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Regresi Linier sederhana</a:t>
            </a:r>
            <a:r>
              <a:rPr lang="id-ID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Regresi berganda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/>
              <a:t>Ditanya</a:t>
            </a:r>
            <a:endParaRPr lang="en-US" sz="2400" dirty="0"/>
          </a:p>
          <a:p>
            <a:pPr lvl="0">
              <a:buNone/>
            </a:pPr>
            <a:r>
              <a:rPr lang="en-US" sz="2400" dirty="0"/>
              <a:t>1. </a:t>
            </a:r>
            <a:r>
              <a:rPr lang="en-US" sz="2400" dirty="0" err="1"/>
              <a:t>Susun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yang </a:t>
            </a:r>
            <a:r>
              <a:rPr lang="en-US" sz="2400" dirty="0" err="1"/>
              <a:t>terinci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relevan</a:t>
            </a:r>
            <a:r>
              <a:rPr lang="en-US" sz="2400" dirty="0"/>
              <a:t> range </a:t>
            </a:r>
            <a:r>
              <a:rPr lang="en-US" sz="2400" dirty="0" err="1"/>
              <a:t>kelipatan</a:t>
            </a:r>
            <a:r>
              <a:rPr lang="en-US" sz="2400" dirty="0"/>
              <a:t> 200 DRH.</a:t>
            </a:r>
          </a:p>
          <a:p>
            <a:pPr lvl="0">
              <a:buNone/>
            </a:pPr>
            <a:r>
              <a:rPr lang="en-US" sz="2400" dirty="0"/>
              <a:t>2.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Formula</a:t>
            </a:r>
          </a:p>
          <a:p>
            <a:pPr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524000"/>
          <a:ext cx="7467599" cy="1752600"/>
        </p:xfrm>
        <a:graphic>
          <a:graphicData uri="http://schemas.openxmlformats.org/drawingml/2006/table">
            <a:tbl>
              <a:tblPr/>
              <a:tblGrid>
                <a:gridCol w="248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3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3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10.000 DRH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16.000 DRH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Gaji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Rp.100.000,-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Rp.100.000,-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Bahan pembantu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144.000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189.000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Lain lain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 30.000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42.000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Klasifikasi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variabilitas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Cost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Cost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lphaL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jumlah total konstan, tidak dipengaruhi oleh perubahan volume kegiatan atau aktivitas dg tk ttt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Biaya tetap per satuan berub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 ber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banding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terbal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dg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erub vol 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 se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akin ting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 vol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 sema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 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ndah biay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ontoh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depr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 ( ter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    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iaya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 tetap,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iaya 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mdan 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umum tetap), biaya asuransi, gaji pejabat kunci, dan biaya tetap lainnya.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b="1" dirty="0"/>
          </a:p>
          <a:p>
            <a:pPr marL="457200" indent="-4572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</a:t>
            </a:r>
          </a:p>
          <a:p>
            <a:pPr lvl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16.000 DRH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189.000</a:t>
            </a:r>
          </a:p>
          <a:p>
            <a:pPr lvl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	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10.000 DRH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144.000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6.000 DRH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45.000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447800"/>
          <a:ext cx="7315199" cy="2398125"/>
        </p:xfrm>
        <a:graphic>
          <a:graphicData uri="http://schemas.openxmlformats.org/drawingml/2006/table">
            <a:tbl>
              <a:tblPr/>
              <a:tblGrid>
                <a:gridCol w="243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89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195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Jenis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</a:t>
                      </a: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biaya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DRH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10.000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12.000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14.000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16.000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Gaji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Rp.100,-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Rp.100,-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Rp.100,-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Rp.100,-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Bahan pembantu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Rp.144,-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Rp.159-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Rp.174,-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Rp.189,-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1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Lain lain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Rp.30,-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Rp.34,-</a:t>
                      </a:r>
                      <a:endParaRPr lang="en-US" sz="20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Rp.38,-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Rp.42,-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16.000 DRH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10.000 DRH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		 	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6.000 DRH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12.000 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/DRH =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12.000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Rp.2,-			               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	   6.000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Total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16.000 DRH 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42.000,-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16.000 x 2      =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32.000,-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Rp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10.000,-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DRH = Direct Repair Hour</a:t>
            </a:r>
          </a:p>
          <a:p>
            <a:endParaRPr lang="en-US" sz="1600" b="1" dirty="0"/>
          </a:p>
          <a:p>
            <a:pPr>
              <a:buNone/>
            </a:pPr>
            <a:r>
              <a:rPr lang="en-US" sz="2400" b="1" dirty="0" err="1"/>
              <a:t>Jadi</a:t>
            </a:r>
            <a:r>
              <a:rPr lang="en-US" sz="2400" b="1" dirty="0"/>
              <a:t> </a:t>
            </a:r>
            <a:r>
              <a:rPr lang="en-US" sz="2400" b="1" dirty="0" err="1"/>
              <a:t>Persamaan</a:t>
            </a:r>
            <a:r>
              <a:rPr lang="en-US" sz="2400" b="1" dirty="0"/>
              <a:t> </a:t>
            </a:r>
            <a:r>
              <a:rPr lang="en-US" sz="2400" b="1" dirty="0" err="1"/>
              <a:t>AnggaranVariabel</a:t>
            </a:r>
            <a:r>
              <a:rPr lang="en-US" sz="2400" b="1" dirty="0"/>
              <a:t> :</a:t>
            </a:r>
            <a:endParaRPr lang="en-US" sz="2400" dirty="0"/>
          </a:p>
          <a:p>
            <a:r>
              <a:rPr lang="en-US" sz="2400" b="1" dirty="0"/>
              <a:t>Y = 179.000 + 9,50 x</a:t>
            </a:r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19200"/>
          <a:ext cx="7315199" cy="2377440"/>
        </p:xfrm>
        <a:graphic>
          <a:graphicData uri="http://schemas.openxmlformats.org/drawingml/2006/table">
            <a:tbl>
              <a:tblPr/>
              <a:tblGrid>
                <a:gridCol w="2247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2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5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b="1" dirty="0" err="1">
                        <a:latin typeface="Arial" panose="020B0604020202020204"/>
                        <a:ea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Biaya tetap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Biaya variable (DRH)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gaji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100.000,-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-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Bahan pembantu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69.000,-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Rp 7,50,-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Arial" panose="020B0604020202020204"/>
                          <a:ea typeface="Calibri" panose="020F0502020204030204"/>
                        </a:rPr>
                        <a:t>Lain lain</a:t>
                      </a:r>
                      <a:endParaRPr lang="en-US" sz="20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10.000,-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2,-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jumlah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179.000,-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1" dirty="0">
                          <a:latin typeface="Arial" panose="020B0604020202020204"/>
                          <a:ea typeface="Calibri" panose="020F0502020204030204"/>
                        </a:rPr>
                        <a:t> 9.50,-</a:t>
                      </a:r>
                      <a:endParaRPr lang="en-US" sz="20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Kasus</a:t>
            </a:r>
            <a:r>
              <a:rPr lang="en-US" sz="2400" dirty="0"/>
              <a:t> 1							</a:t>
            </a:r>
          </a:p>
          <a:p>
            <a:pPr>
              <a:buNone/>
            </a:pPr>
            <a:r>
              <a:rPr lang="en-US" sz="2400" dirty="0"/>
              <a:t>	data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dep</a:t>
            </a:r>
            <a:r>
              <a:rPr lang="en-US" sz="2400" dirty="0"/>
              <a:t> </a:t>
            </a:r>
            <a:r>
              <a:rPr lang="en-US" sz="2400" dirty="0" err="1"/>
              <a:t>reparasi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3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DRH = Direct Repair Hour</a:t>
            </a:r>
          </a:p>
          <a:p>
            <a:r>
              <a:rPr lang="en-US" sz="2400" dirty="0" err="1"/>
              <a:t>Ditanya</a:t>
            </a:r>
            <a:r>
              <a:rPr lang="en-US" sz="2400" dirty="0"/>
              <a:t> :</a:t>
            </a:r>
          </a:p>
          <a:p>
            <a:pPr lvl="0">
              <a:buNone/>
            </a:pPr>
            <a:r>
              <a:rPr lang="en-US" sz="2400" dirty="0"/>
              <a:t>a.  </a:t>
            </a:r>
            <a:r>
              <a:rPr lang="en-US" sz="2400" dirty="0" err="1"/>
              <a:t>Susun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variable </a:t>
            </a:r>
            <a:r>
              <a:rPr lang="en-US" sz="2400" dirty="0" err="1"/>
              <a:t>bentuk</a:t>
            </a:r>
            <a:r>
              <a:rPr lang="en-US" sz="2400" dirty="0"/>
              <a:t> table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relevan</a:t>
            </a:r>
            <a:r>
              <a:rPr lang="en-US" sz="2400" dirty="0"/>
              <a:t> range </a:t>
            </a:r>
            <a:r>
              <a:rPr lang="en-US" sz="2400" dirty="0" err="1"/>
              <a:t>kelipatan</a:t>
            </a:r>
            <a:r>
              <a:rPr lang="en-US" sz="2400" dirty="0"/>
              <a:t> 200 DRH</a:t>
            </a:r>
          </a:p>
          <a:p>
            <a:pPr lvl="0">
              <a:buNone/>
            </a:pPr>
            <a:r>
              <a:rPr lang="en-US" sz="2400"/>
              <a:t>b.  Buat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variable </a:t>
            </a:r>
            <a:r>
              <a:rPr lang="en-US" sz="2400" dirty="0" err="1"/>
              <a:t>bentuk</a:t>
            </a:r>
            <a:r>
              <a:rPr lang="en-US" sz="2400" dirty="0"/>
              <a:t> formula !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057400"/>
          <a:ext cx="7239000" cy="1981200"/>
        </p:xfrm>
        <a:graphic>
          <a:graphicData uri="http://schemas.openxmlformats.org/drawingml/2006/table">
            <a:tbl>
              <a:tblPr/>
              <a:tblGrid>
                <a:gridCol w="2534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3308"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JENIS BIAYA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10.000 DRH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16.000 DRH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964"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Gaji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100.000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Rp 100.000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964"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B. Pembantu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144.000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189.000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964"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>
                          <a:latin typeface="Arial" panose="020B0604020202020204"/>
                          <a:ea typeface="Calibri" panose="020F0502020204030204"/>
                        </a:rPr>
                        <a:t>Lain-lain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30.000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indent="-17399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 err="1">
                          <a:latin typeface="Arial" panose="020B0604020202020204"/>
                          <a:ea typeface="Calibri" panose="020F0502020204030204"/>
                        </a:rPr>
                        <a:t>Rp</a:t>
                      </a:r>
                      <a:r>
                        <a:rPr lang="en-US" sz="2000" b="0" dirty="0">
                          <a:latin typeface="Arial" panose="020B0604020202020204"/>
                          <a:ea typeface="Calibri" panose="020F0502020204030204"/>
                        </a:rPr>
                        <a:t> 42.000</a:t>
                      </a:r>
                      <a:endParaRPr lang="en-US" sz="20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dikaitkan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per unit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berubah-ubah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3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sebanding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overhead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Dilihat dari perilakunya, biaya variabel dibagi menjadi 2 bentuk 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None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 Biaya Variabel Sejati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variabel sejati (</a:t>
            </a:r>
            <a:r>
              <a:rPr lang="it-IT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variabel cost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atau biaya variabel proporsional adalah biaya variabel yang benar-benar berubah secara proporsional dg perubahan  aktivitas. </a:t>
            </a:r>
          </a:p>
          <a:p>
            <a:pPr>
              <a:buNone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biaya BB dan upah TK langsung</a:t>
            </a:r>
          </a:p>
          <a:p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variabel /unit = 1.000, vol  keg 250, maka total biaya adalah  </a:t>
            </a:r>
            <a:r>
              <a:rPr lang="en-US" alt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VC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 + 250 (1.000) = 250 (1.000) = 250.000</a:t>
            </a:r>
          </a:p>
          <a:p>
            <a:pPr lvl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bertingkat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bertingkat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cost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benar-benar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TK bagan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tsb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dimanfaatkan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disimpan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engineered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eksplisit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discretionary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						</a:t>
            </a:r>
          </a:p>
          <a:p>
            <a:pPr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8039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sifat-sifat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sebanding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kendaraan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telpon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pengen-dalian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dipisahkan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b="1" dirty="0"/>
              <a:t>P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emisahan biaya semi variabel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lphaLcPeriod"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lntuisi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meneliti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surat-surat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kontrak-kontrak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lain.</a:t>
            </a:r>
          </a:p>
          <a:p>
            <a:pPr marL="457200" lvl="0" indent="-457200">
              <a:buAutoNum type="alphaLcPeriod" startAt="2"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marL="457200" lvl="0" indent="-45720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pabrik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eriod" startAt="3"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Anggapan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mencukupi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timbul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ketidak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dinikmati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dicatat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akuntansi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depresiasi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amortisasi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0994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+mj-lt"/>
              <a:buAutoNum type="alphaL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id-ID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100" indent="-104775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me</a:t>
            </a:r>
            <a:r>
              <a:rPr lang="id-ID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isahkan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 Y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 + b x 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/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Langkah-langkah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memisahkan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405130" lvl="0" indent="-405130">
              <a:buAutoNum type="arabicPeriod"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id-ID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pada titik tertinggi Yt = a + bxt,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05130" lvl="0" indent="-40513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titik terendah Yr = a + bxr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perbedaan Yt–Yr = bxt – bxr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Jadi :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(xt – xr) = Yt – Yr ► b = Yt – Yr / xt – xr</a:t>
            </a: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 =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terendah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 = Yr -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bXr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lvl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besamya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Y= a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pabrik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Ado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		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Listrik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286000"/>
          <a:ext cx="6781800" cy="3947160"/>
        </p:xfrm>
        <a:graphic>
          <a:graphicData uri="http://schemas.openxmlformats.org/drawingml/2006/table">
            <a:tbl>
              <a:tblPr/>
              <a:tblGrid>
                <a:gridCol w="547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0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7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N</a:t>
                      </a:r>
                      <a:r>
                        <a:rPr lang="en-US" sz="1800" b="0" baseline="0" dirty="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(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Bulan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)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X</a:t>
                      </a:r>
                      <a:r>
                        <a:rPr lang="en-US" sz="1800" b="0" baseline="0" dirty="0">
                          <a:latin typeface="Times New Roman" panose="02020603050405020304"/>
                          <a:ea typeface="Calibri" panose="020F0502020204030204"/>
                        </a:rPr>
                        <a:t>  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(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Kapasitas.Jam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Mesin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Y</a:t>
                      </a:r>
                      <a:r>
                        <a:rPr lang="en-US" sz="1800" b="0" baseline="0" dirty="0">
                          <a:latin typeface="Times New Roman" panose="02020603050405020304"/>
                          <a:ea typeface="Calibri" panose="020F0502020204030204"/>
                        </a:rPr>
                        <a:t>  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(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Biaya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 </a:t>
                      </a: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Listrik</a:t>
                      </a: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)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Januari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Pebruari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Maret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April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Mei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Juni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Juli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Agustus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September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Oktober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Nopember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Arial" panose="020B0604020202020204"/>
                          <a:ea typeface="Calibri" panose="020F0502020204030204"/>
                        </a:rPr>
                        <a:t>Desember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1.400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1.600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1.200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1.800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2.400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1.800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2.400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2.600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2.200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1.600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30.880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33.920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28.000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37.360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46.000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40.000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37.720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45.040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49.000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55.000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43.000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33.680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Arial" panose="020B0604020202020204"/>
                          <a:ea typeface="Calibri" panose="020F0502020204030204"/>
                        </a:rPr>
                        <a:t>24.000</a:t>
                      </a:r>
                      <a:endParaRPr lang="en-US" sz="1800" b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Arial" panose="020B0604020202020204"/>
                          <a:ea typeface="Calibri" panose="020F0502020204030204"/>
                        </a:rPr>
                        <a:t>480.000</a:t>
                      </a:r>
                      <a:endParaRPr lang="en-US" sz="1800" b="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2455</Words>
  <Application>Microsoft Office PowerPoint</Application>
  <PresentationFormat>On-screen Show (4:3)</PresentationFormat>
  <Paragraphs>343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ANGGARAN BIAYA VARIABEL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variabel</dc:title>
  <dc:creator>asus</dc:creator>
  <cp:lastModifiedBy>Lestari Ambarini</cp:lastModifiedBy>
  <cp:revision>144</cp:revision>
  <dcterms:created xsi:type="dcterms:W3CDTF">2017-08-04T09:36:00Z</dcterms:created>
  <dcterms:modified xsi:type="dcterms:W3CDTF">2025-12-08T00:32:43Z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48B79CAF94C34096A83CED264E1A640E</vt:lpwstr>
  </property>
  <property fmtid="{D5CDD505-2E9C-101B-9397-08002B2CF9AE}" pid="3" name="KSOProductBuildVer">
    <vt:lpwstr>1033-11.2.0.11440</vt:lpwstr>
  </property>
</Properties>
</file>